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70" r:id="rId4"/>
    <p:sldId id="271" r:id="rId5"/>
    <p:sldId id="257" r:id="rId6"/>
    <p:sldId id="259" r:id="rId7"/>
    <p:sldId id="260" r:id="rId8"/>
    <p:sldId id="262" r:id="rId9"/>
    <p:sldId id="265" r:id="rId10"/>
    <p:sldId id="263" r:id="rId11"/>
    <p:sldId id="264" r:id="rId12"/>
    <p:sldId id="268" r:id="rId13"/>
    <p:sldId id="266" r:id="rId14"/>
    <p:sldId id="269" r:id="rId15"/>
    <p:sldId id="267" r:id="rId16"/>
    <p:sldId id="273"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049" autoAdjust="0"/>
    <p:restoredTop sz="94660"/>
  </p:normalViewPr>
  <p:slideViewPr>
    <p:cSldViewPr snapToGrid="0">
      <p:cViewPr varScale="1">
        <p:scale>
          <a:sx n="99" d="100"/>
          <a:sy n="99" d="100"/>
        </p:scale>
        <p:origin x="80"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jpg>
</file>

<file path=ppt/media/image11.jpg>
</file>

<file path=ppt/media/image12.jpg>
</file>

<file path=ppt/media/image13.jpg>
</file>

<file path=ppt/media/image14.jpg>
</file>

<file path=ppt/media/image15.jpg>
</file>

<file path=ppt/media/image16.gif>
</file>

<file path=ppt/media/image17.png>
</file>

<file path=ppt/media/image18.png>
</file>

<file path=ppt/media/image2.jpg>
</file>

<file path=ppt/media/image3.png>
</file>

<file path=ppt/media/image4.png>
</file>

<file path=ppt/media/image5.png>
</file>

<file path=ppt/media/image6.jp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7/2/2016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7/2/2016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7/2/2016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7/2/2016</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36006" y="748013"/>
            <a:ext cx="6470742" cy="842249"/>
          </a:xfrm>
        </p:spPr>
        <p:txBody>
          <a:bodyPr/>
          <a:lstStyle/>
          <a:p>
            <a:pPr algn="l"/>
            <a:r>
              <a:rPr lang="nl-NL" dirty="0" err="1"/>
              <a:t>FoodHub</a:t>
            </a:r>
            <a:endParaRPr lang="nl-NL" dirty="0"/>
          </a:p>
        </p:txBody>
      </p:sp>
      <p:sp>
        <p:nvSpPr>
          <p:cNvPr id="3" name="Subtitle 2"/>
          <p:cNvSpPr>
            <a:spLocks noGrp="1"/>
          </p:cNvSpPr>
          <p:nvPr>
            <p:ph type="subTitle" idx="1"/>
          </p:nvPr>
        </p:nvSpPr>
        <p:spPr>
          <a:xfrm>
            <a:off x="1245704" y="247463"/>
            <a:ext cx="5635855" cy="500550"/>
          </a:xfrm>
        </p:spPr>
        <p:txBody>
          <a:bodyPr/>
          <a:lstStyle/>
          <a:p>
            <a:pPr algn="l"/>
            <a:r>
              <a:rPr lang="nl-NL" dirty="0" err="1"/>
              <a:t>Farmhack</a:t>
            </a:r>
            <a:endParaRPr lang="nl-NL" dirty="0"/>
          </a:p>
        </p:txBody>
      </p:sp>
      <p:pic>
        <p:nvPicPr>
          <p:cNvPr id="4" name="Content Placeholder 3"/>
          <p:cNvPicPr>
            <a:picLocks noChangeAspect="1"/>
          </p:cNvPicPr>
          <p:nvPr/>
        </p:nvPicPr>
        <p:blipFill>
          <a:blip r:embed="rId2"/>
          <a:stretch>
            <a:fillRect/>
          </a:stretch>
        </p:blipFill>
        <p:spPr>
          <a:xfrm>
            <a:off x="1245704" y="1757078"/>
            <a:ext cx="7023653" cy="4588695"/>
          </a:xfrm>
          <a:prstGeom prst="rect">
            <a:avLst/>
          </a:prstGeom>
        </p:spPr>
      </p:pic>
    </p:spTree>
    <p:extLst>
      <p:ext uri="{BB962C8B-B14F-4D97-AF65-F5344CB8AC3E}">
        <p14:creationId xmlns:p14="http://schemas.microsoft.com/office/powerpoint/2010/main" val="1744416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err="1"/>
              <a:t>DataHub</a:t>
            </a:r>
            <a:r>
              <a:rPr lang="nl-NL" dirty="0"/>
              <a:t>, boeren</a:t>
            </a:r>
          </a:p>
        </p:txBody>
      </p:sp>
      <p:sp>
        <p:nvSpPr>
          <p:cNvPr id="3" name="Content Placeholder 2"/>
          <p:cNvSpPr>
            <a:spLocks noGrp="1"/>
          </p:cNvSpPr>
          <p:nvPr>
            <p:ph idx="1"/>
          </p:nvPr>
        </p:nvSpPr>
        <p:spPr>
          <a:xfrm>
            <a:off x="677334" y="1457739"/>
            <a:ext cx="8596668" cy="4583623"/>
          </a:xfrm>
        </p:spPr>
        <p:txBody>
          <a:bodyPr/>
          <a:lstStyle/>
          <a:p>
            <a:r>
              <a:rPr lang="nl-NL" dirty="0"/>
              <a:t>Boeren leveren data aan de hub</a:t>
            </a:r>
          </a:p>
          <a:p>
            <a:pPr lvl="1"/>
            <a:r>
              <a:rPr lang="nl-NL" dirty="0"/>
              <a:t>Aanbod geoogste producten</a:t>
            </a:r>
          </a:p>
          <a:p>
            <a:pPr lvl="1"/>
            <a:r>
              <a:rPr lang="nl-NL" dirty="0"/>
              <a:t>Verwachte oogst korte termijn</a:t>
            </a:r>
          </a:p>
          <a:p>
            <a:pPr lvl="1"/>
            <a:r>
              <a:rPr lang="nl-NL" dirty="0"/>
              <a:t>Verwachte oogst langere termijn</a:t>
            </a:r>
          </a:p>
          <a:p>
            <a:pPr lvl="1"/>
            <a:r>
              <a:rPr lang="nl-NL" dirty="0"/>
              <a:t>Foto’s, korte blogs, ed.</a:t>
            </a:r>
          </a:p>
          <a:p>
            <a:pPr lvl="1"/>
            <a:r>
              <a:rPr lang="nl-NL" dirty="0"/>
              <a:t>Levering van data is verplicht</a:t>
            </a:r>
          </a:p>
          <a:p>
            <a:pPr lvl="1"/>
            <a:r>
              <a:rPr lang="nl-NL" dirty="0"/>
              <a:t>Boeren machtigen de hub voor levering aan andere partijen</a:t>
            </a:r>
          </a:p>
          <a:p>
            <a:r>
              <a:rPr lang="nl-NL" dirty="0"/>
              <a:t>Geautomatiseerd of handmatig</a:t>
            </a:r>
          </a:p>
          <a:p>
            <a:pPr lvl="1"/>
            <a:r>
              <a:rPr lang="nl-NL" dirty="0"/>
              <a:t>Via </a:t>
            </a:r>
            <a:r>
              <a:rPr lang="nl-NL" dirty="0" err="1"/>
              <a:t>Crop</a:t>
            </a:r>
            <a:r>
              <a:rPr lang="nl-NL" dirty="0"/>
              <a:t>-R</a:t>
            </a:r>
          </a:p>
          <a:p>
            <a:pPr lvl="1"/>
            <a:r>
              <a:rPr lang="nl-NL" dirty="0"/>
              <a:t>Via Boer en Bunder</a:t>
            </a:r>
          </a:p>
          <a:p>
            <a:pPr lvl="1"/>
            <a:r>
              <a:rPr lang="nl-NL" dirty="0"/>
              <a:t>Handmatig online</a:t>
            </a:r>
          </a:p>
          <a:p>
            <a:pPr lvl="1"/>
            <a:r>
              <a:rPr lang="nl-NL" dirty="0"/>
              <a:t>Mondeling aan coördinator van de hub</a:t>
            </a:r>
          </a:p>
        </p:txBody>
      </p:sp>
      <p:pic>
        <p:nvPicPr>
          <p:cNvPr id="4" name="Picture 3"/>
          <p:cNvPicPr>
            <a:picLocks noChangeAspect="1"/>
          </p:cNvPicPr>
          <p:nvPr/>
        </p:nvPicPr>
        <p:blipFill>
          <a:blip r:embed="rId2"/>
          <a:stretch>
            <a:fillRect/>
          </a:stretch>
        </p:blipFill>
        <p:spPr>
          <a:xfrm>
            <a:off x="8982570" y="381413"/>
            <a:ext cx="2853485" cy="2891873"/>
          </a:xfrm>
          <a:prstGeom prst="rect">
            <a:avLst/>
          </a:prstGeom>
        </p:spPr>
      </p:pic>
    </p:spTree>
    <p:extLst>
      <p:ext uri="{BB962C8B-B14F-4D97-AF65-F5344CB8AC3E}">
        <p14:creationId xmlns:p14="http://schemas.microsoft.com/office/powerpoint/2010/main" val="778318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err="1"/>
              <a:t>DataHub</a:t>
            </a:r>
            <a:r>
              <a:rPr lang="nl-NL" dirty="0"/>
              <a:t>, consumenten</a:t>
            </a:r>
          </a:p>
        </p:txBody>
      </p:sp>
      <p:sp>
        <p:nvSpPr>
          <p:cNvPr id="3" name="Content Placeholder 2"/>
          <p:cNvSpPr>
            <a:spLocks noGrp="1"/>
          </p:cNvSpPr>
          <p:nvPr>
            <p:ph idx="1"/>
          </p:nvPr>
        </p:nvSpPr>
        <p:spPr>
          <a:xfrm>
            <a:off x="677334" y="1484243"/>
            <a:ext cx="8596668" cy="4557119"/>
          </a:xfrm>
        </p:spPr>
        <p:txBody>
          <a:bodyPr/>
          <a:lstStyle/>
          <a:p>
            <a:r>
              <a:rPr lang="nl-NL" dirty="0"/>
              <a:t>Consumenten leveren data</a:t>
            </a:r>
          </a:p>
          <a:p>
            <a:pPr lvl="1"/>
            <a:r>
              <a:rPr lang="nl-NL" dirty="0"/>
              <a:t>Door voorkeuren aan te geven op touchscreens in de vakken in de </a:t>
            </a:r>
            <a:br>
              <a:rPr lang="nl-NL" dirty="0"/>
            </a:br>
            <a:r>
              <a:rPr lang="nl-NL" dirty="0"/>
              <a:t>winkel</a:t>
            </a:r>
          </a:p>
          <a:p>
            <a:pPr lvl="1"/>
            <a:r>
              <a:rPr lang="nl-NL" dirty="0"/>
              <a:t>Door voorkeuren aan te geven in (mobiele) apps</a:t>
            </a:r>
          </a:p>
          <a:p>
            <a:pPr lvl="1"/>
            <a:r>
              <a:rPr lang="nl-NL" dirty="0"/>
              <a:t>Door online te bestellen (losse producten en ‘boxen’)</a:t>
            </a:r>
          </a:p>
          <a:p>
            <a:r>
              <a:rPr lang="nl-NL" dirty="0"/>
              <a:t>Voorbeelden</a:t>
            </a:r>
          </a:p>
          <a:p>
            <a:pPr lvl="1"/>
            <a:r>
              <a:rPr lang="nl-NL" dirty="0"/>
              <a:t>Op het touchscreen wordt middels een foto en tekst gemeld dat volgende week de spruiten in het schap liggen. De klant kan op een grote ‘like’ button tappen om aan te geven hierin geïnteresseerd te zijn.</a:t>
            </a:r>
          </a:p>
          <a:p>
            <a:pPr lvl="1"/>
            <a:r>
              <a:rPr lang="nl-NL" dirty="0"/>
              <a:t>De mobiele app geeft een notificatie dat vrijdag verse asperges beschikbaar zijn. De klant kan in de app een ‘like’ geven of direct een bestelling plaatsen</a:t>
            </a:r>
          </a:p>
          <a:p>
            <a:pPr lvl="1"/>
            <a:r>
              <a:rPr lang="nl-NL" dirty="0"/>
              <a:t>Voorkeuren worden bewaard en gebruikt voor voorspellingen voor volgende jaren</a:t>
            </a:r>
          </a:p>
        </p:txBody>
      </p:sp>
      <p:pic>
        <p:nvPicPr>
          <p:cNvPr id="4" name="Picture 3"/>
          <p:cNvPicPr>
            <a:picLocks noChangeAspect="1"/>
          </p:cNvPicPr>
          <p:nvPr/>
        </p:nvPicPr>
        <p:blipFill>
          <a:blip r:embed="rId2"/>
          <a:stretch>
            <a:fillRect/>
          </a:stretch>
        </p:blipFill>
        <p:spPr>
          <a:xfrm>
            <a:off x="8171368" y="234950"/>
            <a:ext cx="3798210" cy="2388980"/>
          </a:xfrm>
          <a:prstGeom prst="rect">
            <a:avLst/>
          </a:prstGeom>
        </p:spPr>
      </p:pic>
    </p:spTree>
    <p:extLst>
      <p:ext uri="{BB962C8B-B14F-4D97-AF65-F5344CB8AC3E}">
        <p14:creationId xmlns:p14="http://schemas.microsoft.com/office/powerpoint/2010/main" val="907516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err="1"/>
              <a:t>DataHub</a:t>
            </a:r>
            <a:r>
              <a:rPr lang="nl-NL" dirty="0"/>
              <a:t>, techniek en koppelingen</a:t>
            </a:r>
          </a:p>
        </p:txBody>
      </p:sp>
      <p:sp>
        <p:nvSpPr>
          <p:cNvPr id="3" name="Content Placeholder 2"/>
          <p:cNvSpPr>
            <a:spLocks noGrp="1"/>
          </p:cNvSpPr>
          <p:nvPr>
            <p:ph idx="1"/>
          </p:nvPr>
        </p:nvSpPr>
        <p:spPr>
          <a:xfrm>
            <a:off x="677334" y="1497497"/>
            <a:ext cx="8596668" cy="4543866"/>
          </a:xfrm>
        </p:spPr>
        <p:txBody>
          <a:bodyPr/>
          <a:lstStyle/>
          <a:p>
            <a:r>
              <a:rPr lang="nl-NL" dirty="0"/>
              <a:t>De </a:t>
            </a:r>
            <a:r>
              <a:rPr lang="nl-NL" dirty="0" err="1"/>
              <a:t>DataHub</a:t>
            </a:r>
            <a:r>
              <a:rPr lang="nl-NL" dirty="0"/>
              <a:t> kent entiteiten voor o.a. producten (in bulk en consumenteneenheden), herkomst, meta-data, toekomstige </a:t>
            </a:r>
            <a:br>
              <a:rPr lang="nl-NL" dirty="0"/>
            </a:br>
            <a:r>
              <a:rPr lang="nl-NL" dirty="0"/>
              <a:t>oogsten/slachten</a:t>
            </a:r>
          </a:p>
          <a:p>
            <a:r>
              <a:rPr lang="nl-NL" dirty="0"/>
              <a:t>De hub koppelt met zoveel mogelijk externe systemen: </a:t>
            </a:r>
            <a:r>
              <a:rPr lang="nl-NL" dirty="0" err="1"/>
              <a:t>Crop</a:t>
            </a:r>
            <a:r>
              <a:rPr lang="nl-NL" dirty="0"/>
              <a:t>-R, </a:t>
            </a:r>
            <a:br>
              <a:rPr lang="nl-NL" dirty="0"/>
            </a:br>
            <a:r>
              <a:rPr lang="nl-NL" dirty="0"/>
              <a:t>Boer en Bunder, </a:t>
            </a:r>
            <a:r>
              <a:rPr lang="nl-NL" dirty="0" err="1"/>
              <a:t>AgroVision</a:t>
            </a:r>
            <a:r>
              <a:rPr lang="nl-NL" dirty="0"/>
              <a:t>, etc.</a:t>
            </a:r>
          </a:p>
          <a:p>
            <a:r>
              <a:rPr lang="nl-NL" dirty="0"/>
              <a:t>Data kan ook handmatig ingevoerd worden, aangeleverd worden per mail of mondeling gecommuniceerd worden aan de coördinator</a:t>
            </a:r>
          </a:p>
          <a:p>
            <a:r>
              <a:rPr lang="nl-NL" dirty="0"/>
              <a:t>De hub concretiseert en standaardiseert de data</a:t>
            </a:r>
          </a:p>
          <a:p>
            <a:r>
              <a:rPr lang="nl-NL" dirty="0"/>
              <a:t>Data uit verschillende systemen wordt op uniforme manier verwerkt, opgeslagen en aangeboden</a:t>
            </a:r>
          </a:p>
          <a:p>
            <a:r>
              <a:rPr lang="nl-NL" dirty="0"/>
              <a:t>De hub bestaat in de </a:t>
            </a:r>
            <a:r>
              <a:rPr lang="nl-NL" dirty="0" err="1"/>
              <a:t>cloud</a:t>
            </a:r>
            <a:r>
              <a:rPr lang="nl-NL" dirty="0"/>
              <a:t> en wordt ontsloten door (</a:t>
            </a:r>
            <a:r>
              <a:rPr lang="nl-NL" dirty="0" err="1"/>
              <a:t>RESTful</a:t>
            </a:r>
            <a:r>
              <a:rPr lang="nl-NL" dirty="0"/>
              <a:t>) </a:t>
            </a:r>
            <a:r>
              <a:rPr lang="nl-NL" dirty="0" err="1"/>
              <a:t>webservices</a:t>
            </a:r>
            <a:endParaRPr lang="nl-NL" dirty="0"/>
          </a:p>
          <a:p>
            <a:r>
              <a:rPr lang="nl-NL" dirty="0"/>
              <a:t>Backend is bijvoorbeeld Azure</a:t>
            </a:r>
          </a:p>
          <a:p>
            <a:pPr marL="0" indent="0">
              <a:buNone/>
            </a:pPr>
            <a:endParaRPr lang="nl-NL" dirty="0"/>
          </a:p>
        </p:txBody>
      </p:sp>
      <p:pic>
        <p:nvPicPr>
          <p:cNvPr id="4" name="Picture 3"/>
          <p:cNvPicPr>
            <a:picLocks noChangeAspect="1"/>
          </p:cNvPicPr>
          <p:nvPr/>
        </p:nvPicPr>
        <p:blipFill>
          <a:blip r:embed="rId2"/>
          <a:stretch>
            <a:fillRect/>
          </a:stretch>
        </p:blipFill>
        <p:spPr>
          <a:xfrm>
            <a:off x="8085524" y="281345"/>
            <a:ext cx="3801677" cy="2528116"/>
          </a:xfrm>
          <a:prstGeom prst="rect">
            <a:avLst/>
          </a:prstGeom>
        </p:spPr>
      </p:pic>
    </p:spTree>
    <p:extLst>
      <p:ext uri="{BB962C8B-B14F-4D97-AF65-F5344CB8AC3E}">
        <p14:creationId xmlns:p14="http://schemas.microsoft.com/office/powerpoint/2010/main" val="12736619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Open voor derden</a:t>
            </a:r>
          </a:p>
        </p:txBody>
      </p:sp>
      <p:sp>
        <p:nvSpPr>
          <p:cNvPr id="3" name="Content Placeholder 2"/>
          <p:cNvSpPr>
            <a:spLocks noGrp="1"/>
          </p:cNvSpPr>
          <p:nvPr>
            <p:ph idx="1"/>
          </p:nvPr>
        </p:nvSpPr>
        <p:spPr>
          <a:xfrm>
            <a:off x="677334" y="1537253"/>
            <a:ext cx="8596668" cy="5022574"/>
          </a:xfrm>
        </p:spPr>
        <p:txBody>
          <a:bodyPr>
            <a:normAutofit/>
          </a:bodyPr>
          <a:lstStyle/>
          <a:p>
            <a:r>
              <a:rPr lang="nl-NL" dirty="0"/>
              <a:t>De hub fungeert als distributiepunt voor goederen aan</a:t>
            </a:r>
          </a:p>
          <a:p>
            <a:pPr lvl="1"/>
            <a:r>
              <a:rPr lang="nl-NL" dirty="0"/>
              <a:t>Horeca</a:t>
            </a:r>
          </a:p>
          <a:p>
            <a:pPr lvl="1"/>
            <a:r>
              <a:rPr lang="nl-NL" dirty="0"/>
              <a:t>Supermarkten</a:t>
            </a:r>
          </a:p>
          <a:p>
            <a:pPr lvl="1"/>
            <a:r>
              <a:rPr lang="nl-NL" dirty="0" err="1"/>
              <a:t>Biowinkels</a:t>
            </a:r>
            <a:endParaRPr lang="nl-NL" dirty="0"/>
          </a:p>
          <a:p>
            <a:pPr lvl="1"/>
            <a:r>
              <a:rPr lang="nl-NL" dirty="0" err="1"/>
              <a:t>Maaltijdbox</a:t>
            </a:r>
            <a:r>
              <a:rPr lang="nl-NL" dirty="0"/>
              <a:t>-leveranciers</a:t>
            </a:r>
          </a:p>
          <a:p>
            <a:pPr lvl="1"/>
            <a:r>
              <a:rPr lang="nl-NL" dirty="0"/>
              <a:t>Verwerkers</a:t>
            </a:r>
          </a:p>
          <a:p>
            <a:r>
              <a:rPr lang="nl-NL" dirty="0"/>
              <a:t>De hub levert data aan</a:t>
            </a:r>
          </a:p>
          <a:p>
            <a:pPr lvl="1"/>
            <a:r>
              <a:rPr lang="nl-NL" dirty="0"/>
              <a:t>Zie boven, en:</a:t>
            </a:r>
          </a:p>
          <a:p>
            <a:pPr lvl="1"/>
            <a:r>
              <a:rPr lang="nl-NL" dirty="0"/>
              <a:t>Diverse apps (boodschappenlijsten, </a:t>
            </a:r>
            <a:r>
              <a:rPr lang="nl-NL" dirty="0" err="1"/>
              <a:t>social</a:t>
            </a:r>
            <a:r>
              <a:rPr lang="nl-NL" dirty="0"/>
              <a:t> media, regio-promotie)</a:t>
            </a:r>
          </a:p>
          <a:p>
            <a:pPr lvl="1"/>
            <a:r>
              <a:rPr lang="nl-NL" dirty="0"/>
              <a:t>Voor gebruik van de data worden contracten gesloten</a:t>
            </a:r>
          </a:p>
          <a:p>
            <a:pPr lvl="1"/>
            <a:r>
              <a:rPr lang="nl-NL" dirty="0"/>
              <a:t>Niet nodig te onderhandelen met individuele boeren</a:t>
            </a:r>
          </a:p>
          <a:p>
            <a:pPr lvl="1"/>
            <a:r>
              <a:rPr lang="nl-NL" dirty="0"/>
              <a:t>Data aan afnemers gratis, aan anderen tegen betaling</a:t>
            </a:r>
          </a:p>
          <a:p>
            <a:pPr marL="457200" lvl="1" indent="0">
              <a:buNone/>
            </a:pPr>
            <a:endParaRPr lang="nl-NL" dirty="0"/>
          </a:p>
          <a:p>
            <a:pPr lvl="1"/>
            <a:endParaRPr lang="nl-NL" dirty="0"/>
          </a:p>
        </p:txBody>
      </p:sp>
      <p:pic>
        <p:nvPicPr>
          <p:cNvPr id="5" name="Picture 4"/>
          <p:cNvPicPr>
            <a:picLocks noChangeAspect="1"/>
          </p:cNvPicPr>
          <p:nvPr/>
        </p:nvPicPr>
        <p:blipFill>
          <a:blip r:embed="rId2"/>
          <a:stretch>
            <a:fillRect/>
          </a:stretch>
        </p:blipFill>
        <p:spPr>
          <a:xfrm>
            <a:off x="7989078" y="261035"/>
            <a:ext cx="3890966" cy="2552435"/>
          </a:xfrm>
          <a:prstGeom prst="rect">
            <a:avLst/>
          </a:prstGeom>
        </p:spPr>
      </p:pic>
    </p:spTree>
    <p:extLst>
      <p:ext uri="{BB962C8B-B14F-4D97-AF65-F5344CB8AC3E}">
        <p14:creationId xmlns:p14="http://schemas.microsoft.com/office/powerpoint/2010/main" val="3891227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err="1"/>
              <a:t>Ontzorging</a:t>
            </a:r>
            <a:r>
              <a:rPr lang="nl-NL" dirty="0"/>
              <a:t> en automatisering</a:t>
            </a:r>
          </a:p>
        </p:txBody>
      </p:sp>
      <p:sp>
        <p:nvSpPr>
          <p:cNvPr id="3" name="Content Placeholder 2"/>
          <p:cNvSpPr>
            <a:spLocks noGrp="1"/>
          </p:cNvSpPr>
          <p:nvPr>
            <p:ph idx="1"/>
          </p:nvPr>
        </p:nvSpPr>
        <p:spPr>
          <a:xfrm>
            <a:off x="677334" y="1683027"/>
            <a:ext cx="8596668" cy="4358336"/>
          </a:xfrm>
        </p:spPr>
        <p:txBody>
          <a:bodyPr/>
          <a:lstStyle/>
          <a:p>
            <a:r>
              <a:rPr lang="nl-NL" dirty="0"/>
              <a:t>De hub </a:t>
            </a:r>
            <a:r>
              <a:rPr lang="nl-NL" dirty="0" err="1"/>
              <a:t>ontzorgt</a:t>
            </a:r>
            <a:r>
              <a:rPr lang="nl-NL" dirty="0"/>
              <a:t> deelnemende boeren en helpt ze bij </a:t>
            </a:r>
            <a:br>
              <a:rPr lang="nl-NL" dirty="0"/>
            </a:br>
            <a:r>
              <a:rPr lang="nl-NL" dirty="0"/>
              <a:t>automatisering</a:t>
            </a:r>
          </a:p>
          <a:p>
            <a:pPr lvl="1"/>
            <a:r>
              <a:rPr lang="nl-NL" dirty="0"/>
              <a:t>Hub neemt verantwoordelijkheid bij aansluiting data</a:t>
            </a:r>
          </a:p>
          <a:p>
            <a:pPr lvl="1"/>
            <a:r>
              <a:rPr lang="nl-NL" dirty="0"/>
              <a:t>Hub organiseert hulp bij implementatie van </a:t>
            </a:r>
            <a:r>
              <a:rPr lang="nl-NL" dirty="0" err="1"/>
              <a:t>Crop</a:t>
            </a:r>
            <a:r>
              <a:rPr lang="nl-NL" dirty="0"/>
              <a:t>-R</a:t>
            </a:r>
          </a:p>
          <a:p>
            <a:pPr lvl="1"/>
            <a:r>
              <a:rPr lang="nl-NL" dirty="0"/>
              <a:t>Hub organiseert workshops en informatiebijeenkomsten over</a:t>
            </a:r>
            <a:br>
              <a:rPr lang="nl-NL" dirty="0"/>
            </a:br>
            <a:r>
              <a:rPr lang="nl-NL" dirty="0"/>
              <a:t>automatisering die zinvol is bij efficiënt en ecologisch verantwoord ondernemen</a:t>
            </a:r>
          </a:p>
          <a:p>
            <a:pPr lvl="1"/>
            <a:r>
              <a:rPr lang="nl-NL" dirty="0"/>
              <a:t>Gericht op efficiëntie, verantwoorde schaalvergroting, ketenintegratie</a:t>
            </a:r>
          </a:p>
          <a:p>
            <a:pPr lvl="1"/>
            <a:endParaRPr lang="nl-NL" dirty="0"/>
          </a:p>
        </p:txBody>
      </p:sp>
      <p:pic>
        <p:nvPicPr>
          <p:cNvPr id="6" name="Picture 5"/>
          <p:cNvPicPr>
            <a:picLocks noChangeAspect="1"/>
          </p:cNvPicPr>
          <p:nvPr/>
        </p:nvPicPr>
        <p:blipFill>
          <a:blip r:embed="rId2"/>
          <a:stretch>
            <a:fillRect/>
          </a:stretch>
        </p:blipFill>
        <p:spPr>
          <a:xfrm>
            <a:off x="8047383" y="356980"/>
            <a:ext cx="3810000" cy="2857500"/>
          </a:xfrm>
          <a:prstGeom prst="rect">
            <a:avLst/>
          </a:prstGeom>
        </p:spPr>
      </p:pic>
    </p:spTree>
    <p:extLst>
      <p:ext uri="{BB962C8B-B14F-4D97-AF65-F5344CB8AC3E}">
        <p14:creationId xmlns:p14="http://schemas.microsoft.com/office/powerpoint/2010/main" val="4080604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Marktaandeel en omzet</a:t>
            </a:r>
          </a:p>
        </p:txBody>
      </p:sp>
      <p:sp>
        <p:nvSpPr>
          <p:cNvPr id="3" name="Content Placeholder 2"/>
          <p:cNvSpPr>
            <a:spLocks noGrp="1"/>
          </p:cNvSpPr>
          <p:nvPr>
            <p:ph idx="1"/>
          </p:nvPr>
        </p:nvSpPr>
        <p:spPr>
          <a:xfrm>
            <a:off x="677334" y="1444488"/>
            <a:ext cx="8596668" cy="5115338"/>
          </a:xfrm>
        </p:spPr>
        <p:txBody>
          <a:bodyPr>
            <a:normAutofit/>
          </a:bodyPr>
          <a:lstStyle/>
          <a:p>
            <a:r>
              <a:rPr lang="nl-NL" dirty="0"/>
              <a:t>Markt, marktaandeel, inkomsten</a:t>
            </a:r>
          </a:p>
          <a:p>
            <a:pPr lvl="1"/>
            <a:r>
              <a:rPr lang="nl-NL" dirty="0"/>
              <a:t>Gemeente heeft ongeveer 130.000 inwoners</a:t>
            </a:r>
          </a:p>
          <a:p>
            <a:pPr lvl="1"/>
            <a:r>
              <a:rPr lang="nl-NL" dirty="0"/>
              <a:t>55.000 huishoudens</a:t>
            </a:r>
          </a:p>
          <a:p>
            <a:pPr lvl="1"/>
            <a:r>
              <a:rPr lang="nl-NL" dirty="0"/>
              <a:t>Besteding aan verse producten ongeveer 30 euro per huishouden p/</a:t>
            </a:r>
            <a:r>
              <a:rPr lang="nl-NL" dirty="0" err="1"/>
              <a:t>wk</a:t>
            </a:r>
            <a:endParaRPr lang="nl-NL" dirty="0"/>
          </a:p>
          <a:p>
            <a:pPr lvl="1"/>
            <a:r>
              <a:rPr lang="nl-NL" dirty="0"/>
              <a:t>De </a:t>
            </a:r>
            <a:r>
              <a:rPr lang="nl-NL" dirty="0" err="1"/>
              <a:t>FoodHub</a:t>
            </a:r>
            <a:r>
              <a:rPr lang="nl-NL" dirty="0"/>
              <a:t> streeft naar 10% marktaandeel daarvan over 5 jaar</a:t>
            </a:r>
          </a:p>
          <a:p>
            <a:pPr lvl="1"/>
            <a:r>
              <a:rPr lang="nl-NL" dirty="0"/>
              <a:t>Dat betekent een omzet van 8,5 miljoen per jaar, 715.000 per maand</a:t>
            </a:r>
          </a:p>
          <a:p>
            <a:pPr lvl="1"/>
            <a:r>
              <a:rPr lang="nl-NL" dirty="0"/>
              <a:t>Er wordt gestreefd naar een gemiddelde brutomarge van 25%</a:t>
            </a:r>
          </a:p>
          <a:p>
            <a:pPr lvl="1"/>
            <a:r>
              <a:rPr lang="nl-NL" dirty="0"/>
              <a:t>Daarvan moet huur, personeel, transport ICT en marketing betaald worden</a:t>
            </a:r>
          </a:p>
          <a:p>
            <a:pPr lvl="1"/>
            <a:r>
              <a:rPr lang="nl-NL" dirty="0"/>
              <a:t>Resterende winst kan geïnvesteerd worden in groei of komt ten goede aan boeren</a:t>
            </a:r>
          </a:p>
          <a:p>
            <a:r>
              <a:rPr lang="nl-NL" dirty="0"/>
              <a:t>Investering</a:t>
            </a:r>
          </a:p>
          <a:p>
            <a:pPr lvl="1"/>
            <a:r>
              <a:rPr lang="nl-NL" dirty="0"/>
              <a:t>Relatief kleinschalig beginnen: opslag, distributie en winkel in een (voormalige) boerderij: investering circa 50.000 euro + 1000 euro p/m + 4000 euro personeel</a:t>
            </a:r>
          </a:p>
          <a:p>
            <a:pPr lvl="1"/>
            <a:r>
              <a:rPr lang="nl-NL" dirty="0" err="1"/>
              <a:t>DataHub</a:t>
            </a:r>
            <a:r>
              <a:rPr lang="nl-NL" dirty="0"/>
              <a:t> ontwikkelen circa 10.000 euro, aansluiting per boer circa 500 euro</a:t>
            </a:r>
          </a:p>
        </p:txBody>
      </p:sp>
      <p:pic>
        <p:nvPicPr>
          <p:cNvPr id="4" name="Picture 3"/>
          <p:cNvPicPr>
            <a:picLocks noChangeAspect="1"/>
          </p:cNvPicPr>
          <p:nvPr/>
        </p:nvPicPr>
        <p:blipFill>
          <a:blip r:embed="rId2"/>
          <a:stretch>
            <a:fillRect/>
          </a:stretch>
        </p:blipFill>
        <p:spPr>
          <a:xfrm>
            <a:off x="8176590" y="352631"/>
            <a:ext cx="3641035" cy="2612443"/>
          </a:xfrm>
          <a:prstGeom prst="rect">
            <a:avLst/>
          </a:prstGeom>
        </p:spPr>
      </p:pic>
    </p:spTree>
    <p:extLst>
      <p:ext uri="{BB962C8B-B14F-4D97-AF65-F5344CB8AC3E}">
        <p14:creationId xmlns:p14="http://schemas.microsoft.com/office/powerpoint/2010/main" val="34624648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Margevergroting</a:t>
            </a:r>
          </a:p>
        </p:txBody>
      </p:sp>
      <p:pic>
        <p:nvPicPr>
          <p:cNvPr id="4" name="Content Placeholder 3"/>
          <p:cNvPicPr>
            <a:picLocks noGrp="1" noChangeAspect="1"/>
          </p:cNvPicPr>
          <p:nvPr>
            <p:ph idx="1"/>
          </p:nvPr>
        </p:nvPicPr>
        <p:blipFill>
          <a:blip r:embed="rId2"/>
          <a:stretch>
            <a:fillRect/>
          </a:stretch>
        </p:blipFill>
        <p:spPr>
          <a:xfrm>
            <a:off x="677334" y="1511233"/>
            <a:ext cx="8705205" cy="4356816"/>
          </a:xfrm>
          <a:prstGeom prst="rect">
            <a:avLst/>
          </a:prstGeom>
        </p:spPr>
      </p:pic>
    </p:spTree>
    <p:extLst>
      <p:ext uri="{BB962C8B-B14F-4D97-AF65-F5344CB8AC3E}">
        <p14:creationId xmlns:p14="http://schemas.microsoft.com/office/powerpoint/2010/main" val="2925594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Vragen?</a:t>
            </a:r>
          </a:p>
        </p:txBody>
      </p:sp>
      <p:pic>
        <p:nvPicPr>
          <p:cNvPr id="4" name="Content Placeholder 3"/>
          <p:cNvPicPr>
            <a:picLocks noGrp="1" noChangeAspect="1"/>
          </p:cNvPicPr>
          <p:nvPr>
            <p:ph idx="1"/>
          </p:nvPr>
        </p:nvPicPr>
        <p:blipFill>
          <a:blip r:embed="rId2"/>
          <a:stretch>
            <a:fillRect/>
          </a:stretch>
        </p:blipFill>
        <p:spPr>
          <a:xfrm>
            <a:off x="677334" y="1555232"/>
            <a:ext cx="6704127" cy="4430144"/>
          </a:xfrm>
        </p:spPr>
      </p:pic>
    </p:spTree>
    <p:extLst>
      <p:ext uri="{BB962C8B-B14F-4D97-AF65-F5344CB8AC3E}">
        <p14:creationId xmlns:p14="http://schemas.microsoft.com/office/powerpoint/2010/main" val="896265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Biologische verse producten </a:t>
            </a:r>
            <a:br>
              <a:rPr lang="nl-NL" dirty="0"/>
            </a:br>
            <a:r>
              <a:rPr lang="nl-NL" dirty="0"/>
              <a:t>uit de regio</a:t>
            </a:r>
          </a:p>
        </p:txBody>
      </p:sp>
      <p:sp>
        <p:nvSpPr>
          <p:cNvPr id="3" name="Content Placeholder 2"/>
          <p:cNvSpPr>
            <a:spLocks noGrp="1"/>
          </p:cNvSpPr>
          <p:nvPr>
            <p:ph idx="1"/>
          </p:nvPr>
        </p:nvSpPr>
        <p:spPr>
          <a:xfrm>
            <a:off x="677334" y="1985756"/>
            <a:ext cx="8811223" cy="3591338"/>
          </a:xfrm>
        </p:spPr>
        <p:txBody>
          <a:bodyPr/>
          <a:lstStyle/>
          <a:p>
            <a:r>
              <a:rPr lang="nl-NL" dirty="0"/>
              <a:t>Gesitueerd aan de rand van de stad, bij de </a:t>
            </a:r>
            <a:br>
              <a:rPr lang="nl-NL" dirty="0"/>
            </a:br>
            <a:r>
              <a:rPr lang="nl-NL" dirty="0"/>
              <a:t>stadslanderijen</a:t>
            </a:r>
          </a:p>
          <a:p>
            <a:r>
              <a:rPr lang="nl-NL" dirty="0"/>
              <a:t>Fysieke en digitale distributie </a:t>
            </a:r>
          </a:p>
          <a:p>
            <a:r>
              <a:rPr lang="nl-NL" dirty="0"/>
              <a:t>Producten uit de stadsrand</a:t>
            </a:r>
          </a:p>
          <a:p>
            <a:r>
              <a:rPr lang="nl-NL" dirty="0"/>
              <a:t>En ring van +/- 25 km rond Zwolle</a:t>
            </a:r>
          </a:p>
          <a:p>
            <a:r>
              <a:rPr lang="nl-NL" dirty="0"/>
              <a:t>Gericht op inwoners en andere afnemers in de gemeente Zwolle</a:t>
            </a:r>
          </a:p>
          <a:p>
            <a:r>
              <a:rPr lang="nl-NL" dirty="0"/>
              <a:t>Concept wordt als blueprint aangeboden en kan op andere plaatsen ook gerealiseerd worden</a:t>
            </a:r>
          </a:p>
          <a:p>
            <a:r>
              <a:rPr lang="nl-NL" dirty="0"/>
              <a:t>Groente, fruit, vlees, kaas, etc.</a:t>
            </a:r>
          </a:p>
          <a:p>
            <a:pPr marL="0" indent="0">
              <a:buNone/>
            </a:pPr>
            <a:endParaRPr lang="nl-NL" dirty="0"/>
          </a:p>
          <a:p>
            <a:endParaRPr lang="nl-NL" dirty="0"/>
          </a:p>
        </p:txBody>
      </p:sp>
      <p:pic>
        <p:nvPicPr>
          <p:cNvPr id="4" name="Picture 3"/>
          <p:cNvPicPr>
            <a:picLocks noChangeAspect="1"/>
          </p:cNvPicPr>
          <p:nvPr/>
        </p:nvPicPr>
        <p:blipFill>
          <a:blip r:embed="rId2"/>
          <a:stretch>
            <a:fillRect/>
          </a:stretch>
        </p:blipFill>
        <p:spPr>
          <a:xfrm>
            <a:off x="7000029" y="344487"/>
            <a:ext cx="4762500" cy="3171825"/>
          </a:xfrm>
          <a:prstGeom prst="rect">
            <a:avLst/>
          </a:prstGeom>
        </p:spPr>
      </p:pic>
    </p:spTree>
    <p:extLst>
      <p:ext uri="{BB962C8B-B14F-4D97-AF65-F5344CB8AC3E}">
        <p14:creationId xmlns:p14="http://schemas.microsoft.com/office/powerpoint/2010/main" val="1009282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Standsrand 1</a:t>
            </a:r>
            <a:r>
              <a:rPr lang="nl-NL" baseline="30000" dirty="0"/>
              <a:t>e</a:t>
            </a:r>
            <a:r>
              <a:rPr lang="nl-NL" dirty="0"/>
              <a:t> ring</a:t>
            </a:r>
          </a:p>
        </p:txBody>
      </p:sp>
      <p:sp>
        <p:nvSpPr>
          <p:cNvPr id="5" name="Content Placeholder 4"/>
          <p:cNvSpPr>
            <a:spLocks noGrp="1"/>
          </p:cNvSpPr>
          <p:nvPr>
            <p:ph idx="1"/>
          </p:nvPr>
        </p:nvSpPr>
        <p:spPr/>
        <p:txBody>
          <a:bodyPr/>
          <a:lstStyle/>
          <a:p>
            <a:endParaRPr lang="nl-NL"/>
          </a:p>
        </p:txBody>
      </p:sp>
      <p:pic>
        <p:nvPicPr>
          <p:cNvPr id="6" name="Picture 5"/>
          <p:cNvPicPr>
            <a:picLocks noChangeAspect="1"/>
          </p:cNvPicPr>
          <p:nvPr/>
        </p:nvPicPr>
        <p:blipFill>
          <a:blip r:embed="rId2"/>
          <a:stretch>
            <a:fillRect/>
          </a:stretch>
        </p:blipFill>
        <p:spPr>
          <a:xfrm>
            <a:off x="677334" y="1405559"/>
            <a:ext cx="6993357" cy="4942233"/>
          </a:xfrm>
          <a:prstGeom prst="rect">
            <a:avLst/>
          </a:prstGeom>
        </p:spPr>
      </p:pic>
    </p:spTree>
    <p:extLst>
      <p:ext uri="{BB962C8B-B14F-4D97-AF65-F5344CB8AC3E}">
        <p14:creationId xmlns:p14="http://schemas.microsoft.com/office/powerpoint/2010/main" val="505032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Regio</a:t>
            </a:r>
          </a:p>
        </p:txBody>
      </p:sp>
      <p:sp>
        <p:nvSpPr>
          <p:cNvPr id="5" name="Content Placeholder 4"/>
          <p:cNvSpPr>
            <a:spLocks noGrp="1"/>
          </p:cNvSpPr>
          <p:nvPr>
            <p:ph idx="1"/>
          </p:nvPr>
        </p:nvSpPr>
        <p:spPr/>
        <p:txBody>
          <a:bodyPr/>
          <a:lstStyle/>
          <a:p>
            <a:endParaRPr lang="nl-NL"/>
          </a:p>
        </p:txBody>
      </p:sp>
      <p:pic>
        <p:nvPicPr>
          <p:cNvPr id="6" name="Picture 5"/>
          <p:cNvPicPr>
            <a:picLocks noChangeAspect="1"/>
          </p:cNvPicPr>
          <p:nvPr/>
        </p:nvPicPr>
        <p:blipFill>
          <a:blip r:embed="rId2"/>
          <a:stretch>
            <a:fillRect/>
          </a:stretch>
        </p:blipFill>
        <p:spPr>
          <a:xfrm>
            <a:off x="677334" y="1594709"/>
            <a:ext cx="4241730" cy="4589708"/>
          </a:xfrm>
          <a:prstGeom prst="rect">
            <a:avLst/>
          </a:prstGeom>
        </p:spPr>
      </p:pic>
      <p:pic>
        <p:nvPicPr>
          <p:cNvPr id="7" name="Picture 6"/>
          <p:cNvPicPr>
            <a:picLocks noChangeAspect="1"/>
          </p:cNvPicPr>
          <p:nvPr/>
        </p:nvPicPr>
        <p:blipFill>
          <a:blip r:embed="rId3"/>
          <a:stretch>
            <a:fillRect/>
          </a:stretch>
        </p:blipFill>
        <p:spPr>
          <a:xfrm>
            <a:off x="5316770" y="1594709"/>
            <a:ext cx="4817099" cy="4589708"/>
          </a:xfrm>
          <a:prstGeom prst="rect">
            <a:avLst/>
          </a:prstGeom>
        </p:spPr>
      </p:pic>
    </p:spTree>
    <p:extLst>
      <p:ext uri="{BB962C8B-B14F-4D97-AF65-F5344CB8AC3E}">
        <p14:creationId xmlns:p14="http://schemas.microsoft.com/office/powerpoint/2010/main" val="3323904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Doel</a:t>
            </a:r>
          </a:p>
        </p:txBody>
      </p:sp>
      <p:sp>
        <p:nvSpPr>
          <p:cNvPr id="3" name="Content Placeholder 2"/>
          <p:cNvSpPr>
            <a:spLocks noGrp="1"/>
          </p:cNvSpPr>
          <p:nvPr>
            <p:ph idx="1"/>
          </p:nvPr>
        </p:nvSpPr>
        <p:spPr>
          <a:xfrm>
            <a:off x="677334" y="1497497"/>
            <a:ext cx="8771466" cy="4543866"/>
          </a:xfrm>
        </p:spPr>
        <p:txBody>
          <a:bodyPr/>
          <a:lstStyle/>
          <a:p>
            <a:r>
              <a:rPr lang="nl-NL" dirty="0"/>
              <a:t>Verbinden van aanbod en vraag</a:t>
            </a:r>
          </a:p>
          <a:p>
            <a:pPr lvl="1"/>
            <a:r>
              <a:rPr lang="nl-NL" dirty="0"/>
              <a:t>Coöperatief</a:t>
            </a:r>
          </a:p>
          <a:p>
            <a:pPr lvl="1"/>
            <a:r>
              <a:rPr lang="nl-NL" dirty="0"/>
              <a:t>Efficiënt</a:t>
            </a:r>
          </a:p>
          <a:p>
            <a:pPr lvl="1"/>
            <a:r>
              <a:rPr lang="nl-NL" dirty="0"/>
              <a:t>Korte keten</a:t>
            </a:r>
          </a:p>
          <a:p>
            <a:pPr lvl="1"/>
            <a:r>
              <a:rPr lang="nl-NL" dirty="0"/>
              <a:t>Beleving</a:t>
            </a:r>
          </a:p>
          <a:p>
            <a:pPr lvl="1"/>
            <a:r>
              <a:rPr lang="nl-NL" dirty="0" err="1"/>
              <a:t>DataHub</a:t>
            </a:r>
            <a:endParaRPr lang="nl-NL" dirty="0"/>
          </a:p>
          <a:p>
            <a:pPr lvl="1"/>
            <a:r>
              <a:rPr lang="nl-NL" dirty="0"/>
              <a:t>Open voor derden</a:t>
            </a:r>
          </a:p>
          <a:p>
            <a:pPr lvl="1"/>
            <a:r>
              <a:rPr lang="nl-NL" dirty="0" err="1"/>
              <a:t>Ontzorging</a:t>
            </a:r>
            <a:r>
              <a:rPr lang="nl-NL" dirty="0"/>
              <a:t> en automatisering</a:t>
            </a:r>
          </a:p>
          <a:p>
            <a:pPr lvl="1"/>
            <a:r>
              <a:rPr lang="nl-NL" dirty="0"/>
              <a:t>Marktaandeel en omzet</a:t>
            </a:r>
          </a:p>
          <a:p>
            <a:pPr lvl="1"/>
            <a:r>
              <a:rPr lang="nl-NL" dirty="0"/>
              <a:t>Margevergroting</a:t>
            </a:r>
          </a:p>
        </p:txBody>
      </p:sp>
      <p:pic>
        <p:nvPicPr>
          <p:cNvPr id="5" name="Picture 4"/>
          <p:cNvPicPr>
            <a:picLocks noChangeAspect="1"/>
          </p:cNvPicPr>
          <p:nvPr/>
        </p:nvPicPr>
        <p:blipFill>
          <a:blip r:embed="rId2"/>
          <a:stretch>
            <a:fillRect/>
          </a:stretch>
        </p:blipFill>
        <p:spPr>
          <a:xfrm>
            <a:off x="4800682" y="377928"/>
            <a:ext cx="4648118" cy="3104943"/>
          </a:xfrm>
          <a:prstGeom prst="rect">
            <a:avLst/>
          </a:prstGeom>
        </p:spPr>
      </p:pic>
    </p:spTree>
    <p:extLst>
      <p:ext uri="{BB962C8B-B14F-4D97-AF65-F5344CB8AC3E}">
        <p14:creationId xmlns:p14="http://schemas.microsoft.com/office/powerpoint/2010/main" val="35036160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Coöperatief</a:t>
            </a:r>
          </a:p>
        </p:txBody>
      </p:sp>
      <p:sp>
        <p:nvSpPr>
          <p:cNvPr id="3" name="Content Placeholder 2"/>
          <p:cNvSpPr>
            <a:spLocks noGrp="1"/>
          </p:cNvSpPr>
          <p:nvPr>
            <p:ph idx="1"/>
          </p:nvPr>
        </p:nvSpPr>
        <p:spPr>
          <a:xfrm>
            <a:off x="677334" y="1391479"/>
            <a:ext cx="8596668" cy="4649884"/>
          </a:xfrm>
        </p:spPr>
        <p:txBody>
          <a:bodyPr>
            <a:normAutofit/>
          </a:bodyPr>
          <a:lstStyle/>
          <a:p>
            <a:r>
              <a:rPr lang="nl-NL" dirty="0"/>
              <a:t>De </a:t>
            </a:r>
            <a:r>
              <a:rPr lang="nl-NL" dirty="0" err="1"/>
              <a:t>FoodHub</a:t>
            </a:r>
            <a:r>
              <a:rPr lang="nl-NL" dirty="0"/>
              <a:t> is een van de samenwerkende boeren. </a:t>
            </a:r>
            <a:br>
              <a:rPr lang="nl-NL" dirty="0"/>
            </a:br>
            <a:r>
              <a:rPr lang="nl-NL" dirty="0"/>
              <a:t>Zij zijn mede-eigenaar van de vof, of hebben aandelen.</a:t>
            </a:r>
          </a:p>
          <a:p>
            <a:r>
              <a:rPr lang="nl-NL" dirty="0"/>
              <a:t>Producten in de </a:t>
            </a:r>
            <a:r>
              <a:rPr lang="nl-NL" dirty="0" err="1"/>
              <a:t>FoodHub</a:t>
            </a:r>
            <a:r>
              <a:rPr lang="nl-NL" dirty="0"/>
              <a:t> blijven van de boer, er is </a:t>
            </a:r>
            <a:br>
              <a:rPr lang="nl-NL" dirty="0"/>
            </a:br>
            <a:r>
              <a:rPr lang="nl-NL" dirty="0"/>
              <a:t>dus geen sprake van inkoop</a:t>
            </a:r>
          </a:p>
          <a:p>
            <a:r>
              <a:rPr lang="nl-NL" dirty="0"/>
              <a:t>Bij verkoop van producten vanuit de hub krijgt de boer </a:t>
            </a:r>
            <a:br>
              <a:rPr lang="nl-NL" dirty="0"/>
            </a:br>
            <a:r>
              <a:rPr lang="nl-NL" dirty="0"/>
              <a:t>een afgesproken prijs</a:t>
            </a:r>
          </a:p>
          <a:p>
            <a:r>
              <a:rPr lang="nl-NL" dirty="0"/>
              <a:t>De boer krijgt winstdeling uit de hub</a:t>
            </a:r>
          </a:p>
          <a:p>
            <a:r>
              <a:rPr lang="nl-NL" dirty="0"/>
              <a:t>Boeren verplichten zich om zowel goederen als data aan te hub te leveren</a:t>
            </a:r>
          </a:p>
          <a:p>
            <a:r>
              <a:rPr lang="nl-NL" dirty="0"/>
              <a:t>De hub maakt afspraken met boeren over te verbouwen gewassen en het houden van vee</a:t>
            </a:r>
          </a:p>
          <a:p>
            <a:r>
              <a:rPr lang="nl-NL" dirty="0"/>
              <a:t>De hub coördineert het totale aanbod en zorgt voor een gevarieerd en breed assortiment aan producten</a:t>
            </a:r>
          </a:p>
          <a:p>
            <a:r>
              <a:rPr lang="nl-NL" dirty="0"/>
              <a:t>De hub verzamelt, sorteert en verpakt de producten</a:t>
            </a:r>
          </a:p>
        </p:txBody>
      </p:sp>
      <p:pic>
        <p:nvPicPr>
          <p:cNvPr id="4" name="Picture 3"/>
          <p:cNvPicPr>
            <a:picLocks noChangeAspect="1"/>
          </p:cNvPicPr>
          <p:nvPr/>
        </p:nvPicPr>
        <p:blipFill>
          <a:blip r:embed="rId2"/>
          <a:stretch>
            <a:fillRect/>
          </a:stretch>
        </p:blipFill>
        <p:spPr>
          <a:xfrm>
            <a:off x="7000996" y="289063"/>
            <a:ext cx="4801721" cy="3037233"/>
          </a:xfrm>
          <a:prstGeom prst="rect">
            <a:avLst/>
          </a:prstGeom>
        </p:spPr>
      </p:pic>
    </p:spTree>
    <p:extLst>
      <p:ext uri="{BB962C8B-B14F-4D97-AF65-F5344CB8AC3E}">
        <p14:creationId xmlns:p14="http://schemas.microsoft.com/office/powerpoint/2010/main" val="4113477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Efficiënt</a:t>
            </a:r>
          </a:p>
        </p:txBody>
      </p:sp>
      <p:sp>
        <p:nvSpPr>
          <p:cNvPr id="3" name="Content Placeholder 2"/>
          <p:cNvSpPr>
            <a:spLocks noGrp="1"/>
          </p:cNvSpPr>
          <p:nvPr>
            <p:ph idx="1"/>
          </p:nvPr>
        </p:nvSpPr>
        <p:spPr>
          <a:xfrm>
            <a:off x="677334" y="1364975"/>
            <a:ext cx="8596668" cy="4676388"/>
          </a:xfrm>
        </p:spPr>
        <p:txBody>
          <a:bodyPr>
            <a:normAutofit lnSpcReduction="10000"/>
          </a:bodyPr>
          <a:lstStyle/>
          <a:p>
            <a:r>
              <a:rPr lang="nl-NL" dirty="0"/>
              <a:t>Boeren hebben 1 aanspreekpunt, 1 afnemer</a:t>
            </a:r>
          </a:p>
          <a:p>
            <a:pPr lvl="1"/>
            <a:r>
              <a:rPr lang="nl-NL" dirty="0"/>
              <a:t>Dus 1 transporteur die op afgesproken momenten langskomt</a:t>
            </a:r>
          </a:p>
          <a:p>
            <a:pPr lvl="1"/>
            <a:r>
              <a:rPr lang="nl-NL" dirty="0"/>
              <a:t>Ze kunnen focussen op hun </a:t>
            </a:r>
            <a:r>
              <a:rPr lang="nl-NL" dirty="0" err="1"/>
              <a:t>core</a:t>
            </a:r>
            <a:r>
              <a:rPr lang="nl-NL" dirty="0"/>
              <a:t> business</a:t>
            </a:r>
          </a:p>
          <a:p>
            <a:pPr lvl="1"/>
            <a:r>
              <a:rPr lang="nl-NL" dirty="0"/>
              <a:t>Geen ingewikkeld leverproces / applicatie per afnemer</a:t>
            </a:r>
          </a:p>
          <a:p>
            <a:r>
              <a:rPr lang="nl-NL" dirty="0"/>
              <a:t>Ze hoeven dus niet contact te onderhouden met:</a:t>
            </a:r>
          </a:p>
          <a:p>
            <a:pPr lvl="1"/>
            <a:r>
              <a:rPr lang="nl-NL" dirty="0"/>
              <a:t>EKO-winkels</a:t>
            </a:r>
          </a:p>
          <a:p>
            <a:pPr lvl="1"/>
            <a:r>
              <a:rPr lang="nl-NL" dirty="0"/>
              <a:t>Supermarkten</a:t>
            </a:r>
          </a:p>
          <a:p>
            <a:pPr lvl="1"/>
            <a:r>
              <a:rPr lang="nl-NL" dirty="0"/>
              <a:t>Standslanderij Box</a:t>
            </a:r>
          </a:p>
          <a:p>
            <a:pPr lvl="1"/>
            <a:r>
              <a:rPr lang="nl-NL" dirty="0"/>
              <a:t>Boerderijwinkels</a:t>
            </a:r>
          </a:p>
          <a:p>
            <a:pPr lvl="1"/>
            <a:r>
              <a:rPr lang="nl-NL"/>
              <a:t>Distributiepartijen </a:t>
            </a:r>
            <a:r>
              <a:rPr lang="nl-NL" dirty="0"/>
              <a:t>(Willen &amp; Drees)</a:t>
            </a:r>
          </a:p>
          <a:p>
            <a:r>
              <a:rPr lang="nl-NL" dirty="0"/>
              <a:t>Afnemers hebben 1 aanspreekpunt voor verse producten uit de regio</a:t>
            </a:r>
          </a:p>
          <a:p>
            <a:pPr lvl="1"/>
            <a:r>
              <a:rPr lang="nl-NL" dirty="0"/>
              <a:t>Ze hoeven dus geen contacten te onderhouden met tientallen boeren</a:t>
            </a:r>
          </a:p>
          <a:p>
            <a:pPr lvl="1"/>
            <a:r>
              <a:rPr lang="nl-NL" dirty="0"/>
              <a:t>Al het aanbod van bijvoorbeeld broccoli uit de hele regio onder 1 dak</a:t>
            </a:r>
          </a:p>
        </p:txBody>
      </p:sp>
      <p:pic>
        <p:nvPicPr>
          <p:cNvPr id="4" name="Picture 3"/>
          <p:cNvPicPr>
            <a:picLocks noChangeAspect="1"/>
          </p:cNvPicPr>
          <p:nvPr/>
        </p:nvPicPr>
        <p:blipFill>
          <a:blip r:embed="rId2"/>
          <a:stretch>
            <a:fillRect/>
          </a:stretch>
        </p:blipFill>
        <p:spPr>
          <a:xfrm>
            <a:off x="6960704" y="251791"/>
            <a:ext cx="3810000" cy="3810000"/>
          </a:xfrm>
          <a:prstGeom prst="rect">
            <a:avLst/>
          </a:prstGeom>
        </p:spPr>
      </p:pic>
    </p:spTree>
    <p:extLst>
      <p:ext uri="{BB962C8B-B14F-4D97-AF65-F5344CB8AC3E}">
        <p14:creationId xmlns:p14="http://schemas.microsoft.com/office/powerpoint/2010/main" val="1350813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Korte keten</a:t>
            </a:r>
          </a:p>
        </p:txBody>
      </p:sp>
      <p:sp>
        <p:nvSpPr>
          <p:cNvPr id="3" name="Content Placeholder 2"/>
          <p:cNvSpPr>
            <a:spLocks noGrp="1"/>
          </p:cNvSpPr>
          <p:nvPr>
            <p:ph idx="1"/>
          </p:nvPr>
        </p:nvSpPr>
        <p:spPr>
          <a:xfrm>
            <a:off x="677334" y="1484243"/>
            <a:ext cx="8596668" cy="4557119"/>
          </a:xfrm>
        </p:spPr>
        <p:txBody>
          <a:bodyPr/>
          <a:lstStyle/>
          <a:p>
            <a:endParaRPr lang="nl-NL" dirty="0"/>
          </a:p>
          <a:p>
            <a:r>
              <a:rPr lang="nl-NL" dirty="0"/>
              <a:t>Geen tussenhandel</a:t>
            </a:r>
          </a:p>
          <a:p>
            <a:r>
              <a:rPr lang="nl-NL" dirty="0"/>
              <a:t>Geen distributie door derden van boeren naar de hub</a:t>
            </a:r>
          </a:p>
          <a:p>
            <a:r>
              <a:rPr lang="nl-NL" dirty="0"/>
              <a:t>De hub is groothandel, opslag en winkel in 1</a:t>
            </a:r>
          </a:p>
          <a:p>
            <a:r>
              <a:rPr lang="nl-NL" dirty="0"/>
              <a:t>De hub is coöperatief: de boeren verdienen uiteindelijk meer dan in ‘traditionele’ ketens, maar de kosten voor de hele keten zijn lager.</a:t>
            </a:r>
          </a:p>
        </p:txBody>
      </p:sp>
      <p:pic>
        <p:nvPicPr>
          <p:cNvPr id="4" name="Picture 3"/>
          <p:cNvPicPr>
            <a:picLocks noChangeAspect="1"/>
          </p:cNvPicPr>
          <p:nvPr/>
        </p:nvPicPr>
        <p:blipFill>
          <a:blip r:embed="rId2"/>
          <a:stretch>
            <a:fillRect/>
          </a:stretch>
        </p:blipFill>
        <p:spPr>
          <a:xfrm>
            <a:off x="7038606" y="311839"/>
            <a:ext cx="4732638" cy="2344807"/>
          </a:xfrm>
          <a:prstGeom prst="rect">
            <a:avLst/>
          </a:prstGeom>
        </p:spPr>
      </p:pic>
    </p:spTree>
    <p:extLst>
      <p:ext uri="{BB962C8B-B14F-4D97-AF65-F5344CB8AC3E}">
        <p14:creationId xmlns:p14="http://schemas.microsoft.com/office/powerpoint/2010/main" val="1327207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Beleving</a:t>
            </a:r>
          </a:p>
        </p:txBody>
      </p:sp>
      <p:sp>
        <p:nvSpPr>
          <p:cNvPr id="3" name="Content Placeholder 2"/>
          <p:cNvSpPr>
            <a:spLocks noGrp="1"/>
          </p:cNvSpPr>
          <p:nvPr>
            <p:ph idx="1"/>
          </p:nvPr>
        </p:nvSpPr>
        <p:spPr>
          <a:xfrm>
            <a:off x="677333" y="1364975"/>
            <a:ext cx="8691953" cy="4929808"/>
          </a:xfrm>
        </p:spPr>
        <p:txBody>
          <a:bodyPr/>
          <a:lstStyle/>
          <a:p>
            <a:r>
              <a:rPr lang="nl-NL" dirty="0"/>
              <a:t>Mooie presentatie van producten in de winkel</a:t>
            </a:r>
          </a:p>
          <a:p>
            <a:r>
              <a:rPr lang="nl-NL" dirty="0"/>
              <a:t>Koks en verwerkers geven workshops en verkopen bereide </a:t>
            </a:r>
            <a:br>
              <a:rPr lang="nl-NL" dirty="0"/>
            </a:br>
            <a:r>
              <a:rPr lang="nl-NL" dirty="0"/>
              <a:t>producten</a:t>
            </a:r>
          </a:p>
          <a:p>
            <a:pPr lvl="1"/>
            <a:r>
              <a:rPr lang="nl-NL" dirty="0"/>
              <a:t>Bijvoorbeeld worsten maken, kaas maken, barbecueën, etc.</a:t>
            </a:r>
          </a:p>
          <a:p>
            <a:r>
              <a:rPr lang="nl-NL" dirty="0"/>
              <a:t>Maaltijdboxen worden ter plekke samengesteld </a:t>
            </a:r>
          </a:p>
          <a:p>
            <a:pPr lvl="1"/>
            <a:r>
              <a:rPr lang="nl-NL" dirty="0"/>
              <a:t>Deze kunnen ter plaatse gekocht worden</a:t>
            </a:r>
          </a:p>
          <a:p>
            <a:pPr lvl="1"/>
            <a:r>
              <a:rPr lang="nl-NL" dirty="0"/>
              <a:t>Of vooraf besteld</a:t>
            </a:r>
          </a:p>
          <a:p>
            <a:pPr lvl="1"/>
            <a:r>
              <a:rPr lang="nl-NL" dirty="0"/>
              <a:t>Of aan huis geleverd</a:t>
            </a:r>
          </a:p>
          <a:p>
            <a:r>
              <a:rPr lang="nl-NL" dirty="0"/>
              <a:t>Op touchscreens wordt informatie over producten getoond. </a:t>
            </a:r>
          </a:p>
          <a:p>
            <a:pPr lvl="1"/>
            <a:r>
              <a:rPr lang="nl-NL" dirty="0"/>
              <a:t>Met 1 tap zie je de laatste foto’s van de boer, </a:t>
            </a:r>
            <a:r>
              <a:rPr lang="nl-NL" dirty="0" err="1"/>
              <a:t>blogjes</a:t>
            </a:r>
            <a:r>
              <a:rPr lang="nl-NL" dirty="0"/>
              <a:t> (denk aan een soort facebook/</a:t>
            </a:r>
            <a:r>
              <a:rPr lang="nl-NL" dirty="0" err="1"/>
              <a:t>instagram</a:t>
            </a:r>
            <a:r>
              <a:rPr lang="nl-NL" dirty="0"/>
              <a:t> feed van een boer/product).</a:t>
            </a:r>
          </a:p>
          <a:p>
            <a:r>
              <a:rPr lang="nl-NL" dirty="0"/>
              <a:t>Op de mobiele app: updates, notificaties en productschermen </a:t>
            </a:r>
          </a:p>
          <a:p>
            <a:pPr lvl="1"/>
            <a:r>
              <a:rPr lang="nl-NL" dirty="0"/>
              <a:t>De app heeft een soort </a:t>
            </a:r>
            <a:r>
              <a:rPr lang="nl-NL" dirty="0" err="1"/>
              <a:t>fb</a:t>
            </a:r>
            <a:r>
              <a:rPr lang="nl-NL" dirty="0"/>
              <a:t>/</a:t>
            </a:r>
            <a:r>
              <a:rPr lang="nl-NL" dirty="0" err="1"/>
              <a:t>instagram</a:t>
            </a:r>
            <a:r>
              <a:rPr lang="nl-NL" dirty="0"/>
              <a:t> feed als geheel en per product/boer</a:t>
            </a:r>
          </a:p>
        </p:txBody>
      </p:sp>
      <p:pic>
        <p:nvPicPr>
          <p:cNvPr id="4" name="Picture 3"/>
          <p:cNvPicPr>
            <a:picLocks noChangeAspect="1"/>
          </p:cNvPicPr>
          <p:nvPr/>
        </p:nvPicPr>
        <p:blipFill>
          <a:blip r:embed="rId2"/>
          <a:stretch>
            <a:fillRect/>
          </a:stretch>
        </p:blipFill>
        <p:spPr>
          <a:xfrm>
            <a:off x="7617661" y="349526"/>
            <a:ext cx="4203278" cy="2791239"/>
          </a:xfrm>
          <a:prstGeom prst="rect">
            <a:avLst/>
          </a:prstGeom>
        </p:spPr>
      </p:pic>
    </p:spTree>
    <p:extLst>
      <p:ext uri="{BB962C8B-B14F-4D97-AF65-F5344CB8AC3E}">
        <p14:creationId xmlns:p14="http://schemas.microsoft.com/office/powerpoint/2010/main" val="3834418366"/>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229</TotalTime>
  <Words>500</Words>
  <Application>Microsoft Office PowerPoint</Application>
  <PresentationFormat>Widescreen</PresentationFormat>
  <Paragraphs>128</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Trebuchet MS</vt:lpstr>
      <vt:lpstr>Wingdings 3</vt:lpstr>
      <vt:lpstr>Facet</vt:lpstr>
      <vt:lpstr>FoodHub</vt:lpstr>
      <vt:lpstr>Biologische verse producten  uit de regio</vt:lpstr>
      <vt:lpstr>Standsrand 1e ring</vt:lpstr>
      <vt:lpstr>Regio</vt:lpstr>
      <vt:lpstr>Doel</vt:lpstr>
      <vt:lpstr>Coöperatief</vt:lpstr>
      <vt:lpstr>Efficiënt</vt:lpstr>
      <vt:lpstr>Korte keten</vt:lpstr>
      <vt:lpstr>Beleving</vt:lpstr>
      <vt:lpstr>DataHub, boeren</vt:lpstr>
      <vt:lpstr>DataHub, consumenten</vt:lpstr>
      <vt:lpstr>DataHub, techniek en koppelingen</vt:lpstr>
      <vt:lpstr>Open voor derden</vt:lpstr>
      <vt:lpstr>Ontzorging en automatisering</vt:lpstr>
      <vt:lpstr>Marktaandeel en omzet</vt:lpstr>
      <vt:lpstr>Margevergroting</vt:lpstr>
      <vt:lpstr>Vragen?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FoodHub</dc:title>
  <dc:creator>Vincent Barink</dc:creator>
  <cp:lastModifiedBy>Vincent Barink</cp:lastModifiedBy>
  <cp:revision>22</cp:revision>
  <dcterms:created xsi:type="dcterms:W3CDTF">2016-07-02T06:18:08Z</dcterms:created>
  <dcterms:modified xsi:type="dcterms:W3CDTF">2016-07-02T11:47:34Z</dcterms:modified>
</cp:coreProperties>
</file>

<file path=docProps/thumbnail.jpeg>
</file>